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3"/>
  </p:notesMasterIdLst>
  <p:handoutMasterIdLst>
    <p:handoutMasterId r:id="rId44"/>
  </p:handoutMasterIdLst>
  <p:sldIdLst>
    <p:sldId id="327" r:id="rId5"/>
    <p:sldId id="330" r:id="rId6"/>
    <p:sldId id="331" r:id="rId7"/>
    <p:sldId id="332" r:id="rId8"/>
    <p:sldId id="298" r:id="rId9"/>
    <p:sldId id="262" r:id="rId10"/>
    <p:sldId id="263"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10" r:id="rId27"/>
    <p:sldId id="312" r:id="rId28"/>
    <p:sldId id="315" r:id="rId29"/>
    <p:sldId id="316" r:id="rId30"/>
    <p:sldId id="317" r:id="rId31"/>
    <p:sldId id="294" r:id="rId32"/>
    <p:sldId id="296" r:id="rId33"/>
    <p:sldId id="318" r:id="rId34"/>
    <p:sldId id="321" r:id="rId35"/>
    <p:sldId id="322" r:id="rId36"/>
    <p:sldId id="324" r:id="rId37"/>
    <p:sldId id="288" r:id="rId38"/>
    <p:sldId id="289" r:id="rId39"/>
    <p:sldId id="320" r:id="rId40"/>
    <p:sldId id="274" r:id="rId41"/>
    <p:sldId id="32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Zachery Gebreab</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Ran SQL queries to calculate statistics such as launch success rates, total payload per launch site, and orbit-specific trends.</a:t>
            </a:r>
          </a:p>
          <a:p>
            <a:pPr>
              <a:lnSpc>
                <a:spcPct val="100000"/>
              </a:lnSpc>
              <a:spcBef>
                <a:spcPts val="1400"/>
              </a:spcBef>
            </a:pPr>
            <a:r>
              <a:rPr lang="en-US" sz="2200" dirty="0">
                <a:solidFill>
                  <a:schemeClr val="accent3">
                    <a:lumMod val="25000"/>
                  </a:schemeClr>
                </a:solidFill>
                <a:latin typeface="Abadi"/>
              </a:rPr>
              <a:t>Insights Gathered: Focused on key metrics like payload trends, launch site performance, and the impact of orbit type.</a:t>
            </a:r>
          </a:p>
          <a:p>
            <a:pPr>
              <a:lnSpc>
                <a:spcPct val="100000"/>
              </a:lnSpc>
              <a:spcBef>
                <a:spcPts val="1400"/>
              </a:spcBef>
            </a:pPr>
            <a:r>
              <a:rPr lang="en-US" sz="2200" dirty="0">
                <a:solidFill>
                  <a:schemeClr val="accent3">
                    <a:lumMod val="25000"/>
                  </a:schemeClr>
                </a:solidFill>
                <a:latin typeface="Abadi"/>
              </a:rPr>
              <a:t>Purpose: To uncover detailed insights into launch data using structured SQL queries.</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Mapping Launch Sites: Plotted SpaceX launch sites on a Folium map to visualize geographical distribution.</a:t>
            </a:r>
          </a:p>
          <a:p>
            <a:pPr>
              <a:lnSpc>
                <a:spcPct val="100000"/>
              </a:lnSpc>
              <a:spcBef>
                <a:spcPts val="1400"/>
              </a:spcBef>
            </a:pPr>
            <a:r>
              <a:rPr lang="en-US" sz="2200" dirty="0">
                <a:solidFill>
                  <a:schemeClr val="accent3">
                    <a:lumMod val="25000"/>
                  </a:schemeClr>
                </a:solidFill>
                <a:latin typeface="Abadi" panose="020B0604020104020204" pitchFamily="34" charset="0"/>
              </a:rPr>
              <a:t>Features Added: Markers and color-coded circles to represent successful and failed landings.</a:t>
            </a:r>
          </a:p>
          <a:p>
            <a:pPr>
              <a:lnSpc>
                <a:spcPct val="100000"/>
              </a:lnSpc>
              <a:spcBef>
                <a:spcPts val="1400"/>
              </a:spcBef>
            </a:pPr>
            <a:r>
              <a:rPr lang="en-US" sz="2200" dirty="0">
                <a:solidFill>
                  <a:schemeClr val="accent3">
                    <a:lumMod val="25000"/>
                  </a:schemeClr>
                </a:solidFill>
                <a:latin typeface="Abadi" panose="020B0604020104020204" pitchFamily="34" charset="0"/>
              </a:rPr>
              <a:t>Purpose: To understand the spatial relationships between launch sites and landing outcomes.</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Elements: Added dropdowns for launch site selection, sliders for payload range, and interactive pie and scatter charts.</a:t>
            </a:r>
          </a:p>
          <a:p>
            <a:pPr>
              <a:lnSpc>
                <a:spcPct val="100000"/>
              </a:lnSpc>
              <a:spcBef>
                <a:spcPts val="1400"/>
              </a:spcBef>
            </a:pPr>
            <a:r>
              <a:rPr lang="en-US" sz="2200" dirty="0">
                <a:solidFill>
                  <a:schemeClr val="accent3">
                    <a:lumMod val="25000"/>
                  </a:schemeClr>
                </a:solidFill>
                <a:latin typeface="Abadi" panose="020B0604020104020204" pitchFamily="34" charset="0"/>
              </a:rPr>
              <a:t>Visuals Created: A dashboard that visualizes launch success rates and payload impacts dynamically.</a:t>
            </a:r>
          </a:p>
          <a:p>
            <a:pPr>
              <a:lnSpc>
                <a:spcPct val="100000"/>
              </a:lnSpc>
              <a:spcBef>
                <a:spcPts val="1400"/>
              </a:spcBef>
            </a:pPr>
            <a:r>
              <a:rPr lang="en-US" sz="2200" dirty="0">
                <a:solidFill>
                  <a:schemeClr val="accent3">
                    <a:lumMod val="25000"/>
                  </a:schemeClr>
                </a:solidFill>
                <a:latin typeface="Abadi" panose="020B0604020104020204" pitchFamily="34" charset="0"/>
              </a:rPr>
              <a:t>Purpose: To allow users to interactively explore launch success metrics and relationships between payload and launch outcomes.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 Building: Built and compared models (e.g., logistic regression, decision tree) to predict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Model Evaluation: Used metrics like accuracy to identify the best-performing model.</a:t>
            </a:r>
          </a:p>
          <a:p>
            <a:pPr>
              <a:lnSpc>
                <a:spcPct val="100000"/>
              </a:lnSpc>
              <a:spcBef>
                <a:spcPts val="1400"/>
              </a:spcBef>
            </a:pPr>
            <a:r>
              <a:rPr lang="en-US" sz="2200" dirty="0">
                <a:solidFill>
                  <a:schemeClr val="accent3">
                    <a:lumMod val="25000"/>
                  </a:schemeClr>
                </a:solidFill>
                <a:latin typeface="Abadi" panose="020B0604020104020204" pitchFamily="34" charset="0"/>
              </a:rPr>
              <a:t>Purpose: To determine the likelihood of landing success based on various features, enhancing future launch predictions.</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3027" y="1390780"/>
            <a:ext cx="1100594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Overall, launch success appears to improve as flight numbers increase, reflecting experience gained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D86A54B-311D-412A-0379-5B849AF09C62}"/>
              </a:ext>
            </a:extLst>
          </p:cNvPr>
          <p:cNvPicPr>
            <a:picLocks noChangeAspect="1"/>
          </p:cNvPicPr>
          <p:nvPr/>
        </p:nvPicPr>
        <p:blipFill>
          <a:blip r:embed="rId3"/>
          <a:stretch>
            <a:fillRect/>
          </a:stretch>
        </p:blipFill>
        <p:spPr>
          <a:xfrm>
            <a:off x="300984" y="2692959"/>
            <a:ext cx="8616729" cy="3997038"/>
          </a:xfrm>
          <a:prstGeom prst="rect">
            <a:avLst/>
          </a:prstGeom>
        </p:spPr>
      </p:pic>
      <p:sp>
        <p:nvSpPr>
          <p:cNvPr id="8" name="TextBox 7">
            <a:extLst>
              <a:ext uri="{FF2B5EF4-FFF2-40B4-BE49-F238E27FC236}">
                <a16:creationId xmlns:a16="http://schemas.microsoft.com/office/drawing/2014/main" id="{E9D17E5A-A8F5-F196-9780-5BA25E02DA1A}"/>
              </a:ext>
            </a:extLst>
          </p:cNvPr>
          <p:cNvSpPr txBox="1"/>
          <p:nvPr/>
        </p:nvSpPr>
        <p:spPr>
          <a:xfrm>
            <a:off x="8766079" y="5379242"/>
            <a:ext cx="2522136" cy="646331"/>
          </a:xfrm>
          <a:prstGeom prst="rect">
            <a:avLst/>
          </a:prstGeom>
          <a:noFill/>
        </p:spPr>
        <p:txBody>
          <a:bodyPr wrap="square" rtlCol="0">
            <a:spAutoFit/>
          </a:bodyPr>
          <a:lstStyle/>
          <a:p>
            <a:r>
              <a:rPr lang="en-US" dirty="0">
                <a:solidFill>
                  <a:srgbClr val="0070C0"/>
                </a:solidFill>
              </a:rPr>
              <a:t>0/blue = fail</a:t>
            </a:r>
          </a:p>
          <a:p>
            <a:r>
              <a:rPr lang="en-US" dirty="0">
                <a:solidFill>
                  <a:schemeClr val="accent2"/>
                </a:solidFill>
              </a:rPr>
              <a:t>1/orange = success</a:t>
            </a: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9478" y="1326180"/>
            <a:ext cx="9288389" cy="16481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Generally, the bigger the payload, the higher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Most payloads over 7,000 kg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a 100% success rate for launches less than 5,500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CAFA327-CE77-629B-3ECB-BAE7CD04CDEB}"/>
              </a:ext>
            </a:extLst>
          </p:cNvPr>
          <p:cNvPicPr>
            <a:picLocks noChangeAspect="1"/>
          </p:cNvPicPr>
          <p:nvPr/>
        </p:nvPicPr>
        <p:blipFill>
          <a:blip r:embed="rId3"/>
          <a:stretch>
            <a:fillRect/>
          </a:stretch>
        </p:blipFill>
        <p:spPr>
          <a:xfrm>
            <a:off x="0" y="2812635"/>
            <a:ext cx="7703965" cy="4045365"/>
          </a:xfrm>
          <a:prstGeom prst="rect">
            <a:avLst/>
          </a:prstGeom>
        </p:spPr>
      </p:pic>
      <p:pic>
        <p:nvPicPr>
          <p:cNvPr id="8" name="Picture 7">
            <a:extLst>
              <a:ext uri="{FF2B5EF4-FFF2-40B4-BE49-F238E27FC236}">
                <a16:creationId xmlns:a16="http://schemas.microsoft.com/office/drawing/2014/main" id="{E098D2B2-4AD3-349E-FF88-16B8A7F7F512}"/>
              </a:ext>
            </a:extLst>
          </p:cNvPr>
          <p:cNvPicPr>
            <a:picLocks noChangeAspect="1"/>
          </p:cNvPicPr>
          <p:nvPr/>
        </p:nvPicPr>
        <p:blipFill>
          <a:blip r:embed="rId4"/>
          <a:stretch>
            <a:fillRect/>
          </a:stretch>
        </p:blipFill>
        <p:spPr>
          <a:xfrm>
            <a:off x="7637788" y="4460767"/>
            <a:ext cx="571580" cy="60015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54133" y="1374523"/>
            <a:ext cx="5131477" cy="47549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0% Success Rate: SO</a:t>
            </a:r>
          </a:p>
          <a:p>
            <a:pPr>
              <a:lnSpc>
                <a:spcPct val="100000"/>
              </a:lnSpc>
              <a:spcBef>
                <a:spcPts val="1400"/>
              </a:spcBef>
            </a:pPr>
            <a:r>
              <a:rPr lang="en-US" sz="2200" dirty="0">
                <a:solidFill>
                  <a:schemeClr val="accent3">
                    <a:lumMod val="25000"/>
                  </a:schemeClr>
                </a:solidFill>
                <a:latin typeface="Abadi" panose="020B0604020104020204" pitchFamily="34" charset="0"/>
              </a:rPr>
              <a:t>50%-70% Success Rate: GTO, ISS, LEO, MEO, PO</a:t>
            </a:r>
          </a:p>
          <a:p>
            <a:pPr>
              <a:lnSpc>
                <a:spcPct val="100000"/>
              </a:lnSpc>
              <a:spcBef>
                <a:spcPts val="1400"/>
              </a:spcBef>
            </a:pPr>
            <a:r>
              <a:rPr lang="en-US" sz="2200" dirty="0">
                <a:solidFill>
                  <a:schemeClr val="accent3">
                    <a:lumMod val="25000"/>
                  </a:schemeClr>
                </a:solidFill>
                <a:latin typeface="Abadi" panose="020B0604020104020204" pitchFamily="34" charset="0"/>
              </a:rPr>
              <a:t>~85% Success Rate: VLEO</a:t>
            </a:r>
          </a:p>
          <a:p>
            <a:pPr>
              <a:lnSpc>
                <a:spcPct val="100000"/>
              </a:lnSpc>
              <a:spcBef>
                <a:spcPts val="1400"/>
              </a:spcBef>
            </a:pPr>
            <a:r>
              <a:rPr lang="en-US" sz="2200" dirty="0">
                <a:solidFill>
                  <a:schemeClr val="accent3">
                    <a:lumMod val="25000"/>
                  </a:schemeClr>
                </a:solidFill>
                <a:latin typeface="Abadi" panose="020B0604020104020204" pitchFamily="34" charset="0"/>
              </a:rPr>
              <a:t>100% Success Rate: ES-L1, GEO, HEO, 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E16FD0E-DF9D-0B8D-02FC-9571D7169789}"/>
              </a:ext>
            </a:extLst>
          </p:cNvPr>
          <p:cNvPicPr>
            <a:picLocks noChangeAspect="1"/>
          </p:cNvPicPr>
          <p:nvPr/>
        </p:nvPicPr>
        <p:blipFill>
          <a:blip r:embed="rId3"/>
          <a:stretch>
            <a:fillRect/>
          </a:stretch>
        </p:blipFill>
        <p:spPr>
          <a:xfrm>
            <a:off x="533061" y="1362305"/>
            <a:ext cx="5435660" cy="515372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0446" y="1396517"/>
            <a:ext cx="930848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Again, success rate appears to increase as flight number increases.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8B81D58-D1B4-8C37-B8E8-BA14296C48D9}"/>
              </a:ext>
            </a:extLst>
          </p:cNvPr>
          <p:cNvPicPr>
            <a:picLocks noChangeAspect="1"/>
          </p:cNvPicPr>
          <p:nvPr/>
        </p:nvPicPr>
        <p:blipFill>
          <a:blip r:embed="rId3"/>
          <a:stretch>
            <a:fillRect/>
          </a:stretch>
        </p:blipFill>
        <p:spPr>
          <a:xfrm>
            <a:off x="2463213" y="2958765"/>
            <a:ext cx="6670738" cy="3682248"/>
          </a:xfrm>
          <a:prstGeom prst="rect">
            <a:avLst/>
          </a:prstGeom>
        </p:spPr>
      </p:pic>
      <p:pic>
        <p:nvPicPr>
          <p:cNvPr id="8" name="Picture 7">
            <a:extLst>
              <a:ext uri="{FF2B5EF4-FFF2-40B4-BE49-F238E27FC236}">
                <a16:creationId xmlns:a16="http://schemas.microsoft.com/office/drawing/2014/main" id="{6D8B8FC6-779D-89C3-2CA8-0E37E2F60E79}"/>
              </a:ext>
            </a:extLst>
          </p:cNvPr>
          <p:cNvPicPr>
            <a:picLocks noChangeAspect="1"/>
          </p:cNvPicPr>
          <p:nvPr/>
        </p:nvPicPr>
        <p:blipFill>
          <a:blip r:embed="rId4"/>
          <a:stretch>
            <a:fillRect/>
          </a:stretch>
        </p:blipFill>
        <p:spPr>
          <a:xfrm>
            <a:off x="9133951" y="4519108"/>
            <a:ext cx="434395" cy="53464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81993" y="1273629"/>
            <a:ext cx="9187905" cy="19619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Heavier payloads are more successful with LEO, ISS, PO, and VLEO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GTO has a mix of failures and successes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6839910E-7BB3-8AFA-F6F8-3734335E0FE9}"/>
              </a:ext>
            </a:extLst>
          </p:cNvPr>
          <p:cNvPicPr>
            <a:picLocks noChangeAspect="1"/>
          </p:cNvPicPr>
          <p:nvPr/>
        </p:nvPicPr>
        <p:blipFill>
          <a:blip r:embed="rId3"/>
          <a:stretch>
            <a:fillRect/>
          </a:stretch>
        </p:blipFill>
        <p:spPr>
          <a:xfrm>
            <a:off x="1" y="2979092"/>
            <a:ext cx="7325248" cy="3684556"/>
          </a:xfrm>
          <a:prstGeom prst="rect">
            <a:avLst/>
          </a:prstGeom>
        </p:spPr>
      </p:pic>
      <p:pic>
        <p:nvPicPr>
          <p:cNvPr id="10" name="Picture 9">
            <a:extLst>
              <a:ext uri="{FF2B5EF4-FFF2-40B4-BE49-F238E27FC236}">
                <a16:creationId xmlns:a16="http://schemas.microsoft.com/office/drawing/2014/main" id="{C114822C-304B-FEF4-AE36-481B07962C60}"/>
              </a:ext>
            </a:extLst>
          </p:cNvPr>
          <p:cNvPicPr>
            <a:picLocks noChangeAspect="1"/>
          </p:cNvPicPr>
          <p:nvPr/>
        </p:nvPicPr>
        <p:blipFill>
          <a:blip r:embed="rId4"/>
          <a:stretch>
            <a:fillRect/>
          </a:stretch>
        </p:blipFill>
        <p:spPr>
          <a:xfrm>
            <a:off x="7466521" y="4430790"/>
            <a:ext cx="628738" cy="78115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9478" y="1386469"/>
            <a:ext cx="877592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has increased as time has passed</a:t>
            </a:r>
          </a:p>
          <a:p>
            <a:pPr>
              <a:lnSpc>
                <a:spcPct val="100000"/>
              </a:lnSpc>
              <a:spcBef>
                <a:spcPts val="1400"/>
              </a:spcBef>
            </a:pPr>
            <a:r>
              <a:rPr lang="en-US" sz="2200" dirty="0">
                <a:solidFill>
                  <a:schemeClr val="accent3">
                    <a:lumMod val="25000"/>
                  </a:schemeClr>
                </a:solidFill>
                <a:latin typeface="Abadi" panose="020B0604020104020204" pitchFamily="34" charset="0"/>
              </a:rPr>
              <a:t>There was a dip in success rate from 2017-2018 and 2019-2020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C17F5F9-A330-33F9-2C8B-13B14872302D}"/>
              </a:ext>
            </a:extLst>
          </p:cNvPr>
          <p:cNvPicPr>
            <a:picLocks noChangeAspect="1"/>
          </p:cNvPicPr>
          <p:nvPr/>
        </p:nvPicPr>
        <p:blipFill>
          <a:blip r:embed="rId3"/>
          <a:stretch>
            <a:fillRect/>
          </a:stretch>
        </p:blipFill>
        <p:spPr>
          <a:xfrm>
            <a:off x="-10427" y="3043513"/>
            <a:ext cx="7164854" cy="38144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142534"/>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4 launch sites were:</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endParaRPr lang="en-US" sz="14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dirty="0">
                <a:solidFill>
                  <a:schemeClr val="accent3">
                    <a:lumMod val="25000"/>
                  </a:schemeClr>
                </a:solidFill>
                <a:latin typeface="Abadi" panose="020B0604020104020204" pitchFamily="34" charset="0"/>
              </a:rPr>
              <a:t>5 Records with Launch Sites starting with “CCA”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8" name="Picture 7">
            <a:extLst>
              <a:ext uri="{FF2B5EF4-FFF2-40B4-BE49-F238E27FC236}">
                <a16:creationId xmlns:a16="http://schemas.microsoft.com/office/drawing/2014/main" id="{1701844B-B483-3C1F-87B2-B2356B963240}"/>
              </a:ext>
            </a:extLst>
          </p:cNvPr>
          <p:cNvPicPr>
            <a:picLocks noChangeAspect="1"/>
          </p:cNvPicPr>
          <p:nvPr/>
        </p:nvPicPr>
        <p:blipFill>
          <a:blip r:embed="rId3"/>
          <a:stretch>
            <a:fillRect/>
          </a:stretch>
        </p:blipFill>
        <p:spPr>
          <a:xfrm>
            <a:off x="432079" y="4968159"/>
            <a:ext cx="10681398" cy="150349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5098" y="1825625"/>
            <a:ext cx="1077287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total, 45,596 kg of payload mass were carried by boosters launched by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carried by a booster version F9 v1.1 was 2,928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a:t>
            </a:r>
          </a:p>
        </p:txBody>
      </p:sp>
    </p:spTree>
    <p:extLst>
      <p:ext uri="{BB962C8B-B14F-4D97-AF65-F5344CB8AC3E}">
        <p14:creationId xmlns:p14="http://schemas.microsoft.com/office/powerpoint/2010/main" val="40100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7002" y="2120409"/>
            <a:ext cx="5540355"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total, 99 successes and 1 failure in flight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ABCEF98-9292-4186-1D68-A9169287706E}"/>
              </a:ext>
            </a:extLst>
          </p:cNvPr>
          <p:cNvPicPr>
            <a:picLocks noChangeAspect="1"/>
          </p:cNvPicPr>
          <p:nvPr/>
        </p:nvPicPr>
        <p:blipFill>
          <a:blip r:embed="rId3"/>
          <a:stretch>
            <a:fillRect/>
          </a:stretch>
        </p:blipFill>
        <p:spPr>
          <a:xfrm>
            <a:off x="750452" y="3556636"/>
            <a:ext cx="3703698" cy="1827589"/>
          </a:xfrm>
          <a:prstGeom prst="rect">
            <a:avLst/>
          </a:prstGeom>
        </p:spPr>
      </p:pic>
      <p:pic>
        <p:nvPicPr>
          <p:cNvPr id="8" name="Picture 7">
            <a:extLst>
              <a:ext uri="{FF2B5EF4-FFF2-40B4-BE49-F238E27FC236}">
                <a16:creationId xmlns:a16="http://schemas.microsoft.com/office/drawing/2014/main" id="{BD0C65C1-01DB-27C6-14F8-3C1F6A14AAFC}"/>
              </a:ext>
            </a:extLst>
          </p:cNvPr>
          <p:cNvPicPr>
            <a:picLocks noChangeAspect="1"/>
          </p:cNvPicPr>
          <p:nvPr/>
        </p:nvPicPr>
        <p:blipFill>
          <a:blip r:embed="rId4"/>
          <a:stretch>
            <a:fillRect/>
          </a:stretch>
        </p:blipFill>
        <p:spPr>
          <a:xfrm>
            <a:off x="8048722" y="3676018"/>
            <a:ext cx="1799979" cy="1724191"/>
          </a:xfrm>
          <a:prstGeom prst="rect">
            <a:avLst/>
          </a:prstGeom>
        </p:spPr>
      </p:pic>
      <p:sp>
        <p:nvSpPr>
          <p:cNvPr id="9" name="TextBox 8">
            <a:extLst>
              <a:ext uri="{FF2B5EF4-FFF2-40B4-BE49-F238E27FC236}">
                <a16:creationId xmlns:a16="http://schemas.microsoft.com/office/drawing/2014/main" id="{BACDB6BE-D9A1-091C-AF33-EAF1E4EB763E}"/>
              </a:ext>
            </a:extLst>
          </p:cNvPr>
          <p:cNvSpPr txBox="1"/>
          <p:nvPr/>
        </p:nvSpPr>
        <p:spPr>
          <a:xfrm>
            <a:off x="7046523" y="2120409"/>
            <a:ext cx="4250453" cy="1384995"/>
          </a:xfrm>
          <a:prstGeom prst="rect">
            <a:avLst/>
          </a:prstGeom>
          <a:noFill/>
        </p:spPr>
        <p:txBody>
          <a:bodyPr wrap="square" rtlCol="0">
            <a:spAutoFit/>
          </a:bodyPr>
          <a:lstStyle/>
          <a:p>
            <a:r>
              <a:rPr lang="en-US" sz="2200" dirty="0">
                <a:solidFill>
                  <a:schemeClr val="accent3">
                    <a:lumMod val="25000"/>
                  </a:schemeClr>
                </a:solidFill>
                <a:latin typeface="Abadi"/>
              </a:rPr>
              <a:t>The following boosters had payloads between 4,000 and 6,000 kg and were successful</a:t>
            </a:r>
          </a:p>
          <a:p>
            <a:endParaRPr lang="en-US" dirty="0"/>
          </a:p>
        </p:txBody>
      </p:sp>
      <p:sp>
        <p:nvSpPr>
          <p:cNvPr id="10" name="TextBox 9">
            <a:extLst>
              <a:ext uri="{FF2B5EF4-FFF2-40B4-BE49-F238E27FC236}">
                <a16:creationId xmlns:a16="http://schemas.microsoft.com/office/drawing/2014/main" id="{9DC5A25E-69A7-CA28-1B09-68FFAB6C03FA}"/>
              </a:ext>
            </a:extLst>
          </p:cNvPr>
          <p:cNvSpPr txBox="1"/>
          <p:nvPr/>
        </p:nvSpPr>
        <p:spPr>
          <a:xfrm>
            <a:off x="770011" y="1386673"/>
            <a:ext cx="10092257" cy="430887"/>
          </a:xfrm>
          <a:prstGeom prst="rect">
            <a:avLst/>
          </a:prstGeom>
          <a:noFill/>
        </p:spPr>
        <p:txBody>
          <a:bodyPr wrap="square" rtlCol="0">
            <a:spAutoFit/>
          </a:bodyPr>
          <a:lstStyle/>
          <a:p>
            <a:pPr algn="ctr"/>
            <a:r>
              <a:rPr lang="en-US" sz="1800" dirty="0">
                <a:solidFill>
                  <a:schemeClr val="accent3">
                    <a:lumMod val="25000"/>
                  </a:schemeClr>
                </a:solidFill>
                <a:latin typeface="Abadi"/>
              </a:rPr>
              <a:t> </a:t>
            </a:r>
            <a:r>
              <a:rPr lang="en-US" sz="2200" dirty="0">
                <a:solidFill>
                  <a:schemeClr val="accent3">
                    <a:lumMod val="25000"/>
                  </a:schemeClr>
                </a:solidFill>
                <a:latin typeface="Abadi"/>
              </a:rPr>
              <a:t>The first successful landing in Ground Pad was on 12/22/2015</a:t>
            </a:r>
            <a:endParaRPr lang="en-US" sz="2200" dirty="0"/>
          </a:p>
        </p:txBody>
      </p:sp>
    </p:spTree>
    <p:extLst>
      <p:ext uri="{BB962C8B-B14F-4D97-AF65-F5344CB8AC3E}">
        <p14:creationId xmlns:p14="http://schemas.microsoft.com/office/powerpoint/2010/main" val="1434679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boosters were able to carry the max payload:</a:t>
            </a:r>
          </a:p>
          <a:p>
            <a:pPr lvl="1">
              <a:lnSpc>
                <a:spcPct val="100000"/>
              </a:lnSpc>
              <a:spcBef>
                <a:spcPts val="1400"/>
              </a:spcBef>
            </a:pPr>
            <a:r>
              <a:rPr lang="en-US" sz="1400" dirty="0"/>
              <a:t>F9 B5 B1048.4 </a:t>
            </a:r>
          </a:p>
          <a:p>
            <a:pPr lvl="1">
              <a:lnSpc>
                <a:spcPct val="100000"/>
              </a:lnSpc>
              <a:spcBef>
                <a:spcPts val="1400"/>
              </a:spcBef>
            </a:pPr>
            <a:r>
              <a:rPr lang="en-US" sz="1400" dirty="0"/>
              <a:t>F9 B5 B1049.4 </a:t>
            </a:r>
          </a:p>
          <a:p>
            <a:pPr lvl="1">
              <a:lnSpc>
                <a:spcPct val="100000"/>
              </a:lnSpc>
              <a:spcBef>
                <a:spcPts val="1400"/>
              </a:spcBef>
            </a:pPr>
            <a:r>
              <a:rPr lang="en-US" sz="1400" dirty="0"/>
              <a:t>F9 B5 B1051.3 </a:t>
            </a:r>
          </a:p>
          <a:p>
            <a:pPr lvl="1">
              <a:lnSpc>
                <a:spcPct val="100000"/>
              </a:lnSpc>
              <a:spcBef>
                <a:spcPts val="1400"/>
              </a:spcBef>
            </a:pPr>
            <a:r>
              <a:rPr lang="en-US" sz="1400" dirty="0"/>
              <a:t>F9 B5 B1056.4 </a:t>
            </a:r>
          </a:p>
          <a:p>
            <a:pPr lvl="1">
              <a:lnSpc>
                <a:spcPct val="100000"/>
              </a:lnSpc>
              <a:spcBef>
                <a:spcPts val="1400"/>
              </a:spcBef>
            </a:pPr>
            <a:r>
              <a:rPr lang="en-US" sz="1400" dirty="0"/>
              <a:t>F9 B5 B1048.5 </a:t>
            </a:r>
          </a:p>
          <a:p>
            <a:pPr lvl="1">
              <a:lnSpc>
                <a:spcPct val="100000"/>
              </a:lnSpc>
              <a:spcBef>
                <a:spcPts val="1400"/>
              </a:spcBef>
            </a:pPr>
            <a:r>
              <a:rPr lang="en-US" sz="1400" dirty="0"/>
              <a:t>F9 B5 B1051.4 </a:t>
            </a:r>
          </a:p>
          <a:p>
            <a:pPr lvl="1">
              <a:lnSpc>
                <a:spcPct val="100000"/>
              </a:lnSpc>
              <a:spcBef>
                <a:spcPts val="1400"/>
              </a:spcBef>
            </a:pPr>
            <a:r>
              <a:rPr lang="en-US" sz="1400" dirty="0"/>
              <a:t>F9 B5 B1049.5 </a:t>
            </a:r>
          </a:p>
          <a:p>
            <a:pPr lvl="1">
              <a:lnSpc>
                <a:spcPct val="100000"/>
              </a:lnSpc>
              <a:spcBef>
                <a:spcPts val="1400"/>
              </a:spcBef>
            </a:pPr>
            <a:r>
              <a:rPr lang="en-US" sz="1400" dirty="0"/>
              <a:t>F9 B5 B1060.2 </a:t>
            </a:r>
          </a:p>
          <a:p>
            <a:pPr lvl="1">
              <a:lnSpc>
                <a:spcPct val="100000"/>
              </a:lnSpc>
              <a:spcBef>
                <a:spcPts val="1400"/>
              </a:spcBef>
            </a:pPr>
            <a:r>
              <a:rPr lang="en-US" sz="1400" dirty="0"/>
              <a:t>F9 B5 B1058.3 </a:t>
            </a:r>
          </a:p>
          <a:p>
            <a:pPr lvl="1">
              <a:lnSpc>
                <a:spcPct val="100000"/>
              </a:lnSpc>
              <a:spcBef>
                <a:spcPts val="1400"/>
              </a:spcBef>
            </a:pPr>
            <a:r>
              <a:rPr lang="en-US" sz="1400" dirty="0"/>
              <a:t>F9 B5 B1051.6 </a:t>
            </a:r>
          </a:p>
          <a:p>
            <a:pPr lvl="1">
              <a:lnSpc>
                <a:spcPct val="100000"/>
              </a:lnSpc>
              <a:spcBef>
                <a:spcPts val="1400"/>
              </a:spcBef>
            </a:pPr>
            <a:r>
              <a:rPr lang="en-US" sz="1400" dirty="0"/>
              <a:t>F9 B5 B1060.3 </a:t>
            </a:r>
          </a:p>
          <a:p>
            <a:pPr lvl="1">
              <a:lnSpc>
                <a:spcPct val="100000"/>
              </a:lnSpc>
              <a:spcBef>
                <a:spcPts val="1400"/>
              </a:spcBef>
            </a:pPr>
            <a:r>
              <a:rPr lang="en-US" sz="1400" dirty="0"/>
              <a:t>F9 B5 B1049.7</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Listed 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6227830-BF3A-F96D-F171-E274E6E7DA8F}"/>
              </a:ext>
            </a:extLst>
          </p:cNvPr>
          <p:cNvPicPr>
            <a:picLocks noChangeAspect="1"/>
          </p:cNvPicPr>
          <p:nvPr/>
        </p:nvPicPr>
        <p:blipFill>
          <a:blip r:embed="rId3"/>
          <a:stretch>
            <a:fillRect/>
          </a:stretch>
        </p:blipFill>
        <p:spPr>
          <a:xfrm>
            <a:off x="1525019" y="3237470"/>
            <a:ext cx="8561353" cy="16127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793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Ranked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7C2C881-DE3B-71D8-5D8F-0113BB4BA187}"/>
              </a:ext>
            </a:extLst>
          </p:cNvPr>
          <p:cNvPicPr>
            <a:picLocks noChangeAspect="1"/>
          </p:cNvPicPr>
          <p:nvPr/>
        </p:nvPicPr>
        <p:blipFill>
          <a:blip r:embed="rId3"/>
          <a:stretch>
            <a:fillRect/>
          </a:stretch>
        </p:blipFill>
        <p:spPr>
          <a:xfrm>
            <a:off x="4139227" y="2396475"/>
            <a:ext cx="3007154" cy="349594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53331"/>
            <a:ext cx="3058412" cy="1550159"/>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CCAFS SLC-40</a:t>
            </a:r>
          </a:p>
          <a:p>
            <a:pPr lvl="1">
              <a:lnSpc>
                <a:spcPct val="100000"/>
              </a:lnSpc>
              <a:spcBef>
                <a:spcPts val="1400"/>
              </a:spcBef>
            </a:pPr>
            <a:r>
              <a:rPr lang="en-US" sz="1800" dirty="0">
                <a:solidFill>
                  <a:schemeClr val="accent3">
                    <a:lumMod val="25000"/>
                  </a:schemeClr>
                </a:solidFill>
                <a:latin typeface="Abadi"/>
              </a:rPr>
              <a:t>0.86 km from nearest coastline</a:t>
            </a:r>
          </a:p>
          <a:p>
            <a:pPr lvl="1">
              <a:lnSpc>
                <a:spcPct val="100000"/>
              </a:lnSpc>
              <a:spcBef>
                <a:spcPts val="1400"/>
              </a:spcBef>
            </a:pPr>
            <a:r>
              <a:rPr lang="en-US" sz="1800" dirty="0">
                <a:solidFill>
                  <a:schemeClr val="accent3">
                    <a:lumMod val="25000"/>
                  </a:schemeClr>
                </a:solidFill>
                <a:latin typeface="Abadi"/>
              </a:rPr>
              <a:t>21.96km from nearest railway</a:t>
            </a:r>
          </a:p>
          <a:p>
            <a:pPr lvl="1">
              <a:lnSpc>
                <a:spcPct val="100000"/>
              </a:lnSpc>
              <a:spcBef>
                <a:spcPts val="1400"/>
              </a:spcBef>
            </a:pPr>
            <a:r>
              <a:rPr lang="en-US" sz="1800" dirty="0">
                <a:solidFill>
                  <a:schemeClr val="accent3">
                    <a:lumMod val="25000"/>
                  </a:schemeClr>
                </a:solidFill>
                <a:latin typeface="Abadi"/>
              </a:rPr>
              <a:t>23.23km from nearest city</a:t>
            </a:r>
          </a:p>
          <a:p>
            <a:pPr lvl="1">
              <a:lnSpc>
                <a:spcPct val="100000"/>
              </a:lnSpc>
              <a:spcBef>
                <a:spcPts val="1400"/>
              </a:spcBef>
            </a:pPr>
            <a:r>
              <a:rPr lang="en-US" sz="1800" dirty="0">
                <a:solidFill>
                  <a:schemeClr val="accent3">
                    <a:lumMod val="25000"/>
                  </a:schemeClr>
                </a:solidFill>
                <a:latin typeface="Abadi"/>
              </a:rPr>
              <a:t>26.88 km from nearest highway</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6" name="Picture 5">
            <a:extLst>
              <a:ext uri="{FF2B5EF4-FFF2-40B4-BE49-F238E27FC236}">
                <a16:creationId xmlns:a16="http://schemas.microsoft.com/office/drawing/2014/main" id="{60B27D61-6FE7-DF6B-8256-F60895ED3571}"/>
              </a:ext>
            </a:extLst>
          </p:cNvPr>
          <p:cNvPicPr>
            <a:picLocks noChangeAspect="1"/>
          </p:cNvPicPr>
          <p:nvPr/>
        </p:nvPicPr>
        <p:blipFill>
          <a:blip r:embed="rId3"/>
          <a:stretch>
            <a:fillRect/>
          </a:stretch>
        </p:blipFill>
        <p:spPr>
          <a:xfrm>
            <a:off x="644341" y="3007259"/>
            <a:ext cx="8497486" cy="3419952"/>
          </a:xfrm>
          <a:prstGeom prst="rect">
            <a:avLst/>
          </a:prstGeom>
        </p:spPr>
      </p:pic>
      <p:sp>
        <p:nvSpPr>
          <p:cNvPr id="7" name="TextBox 6">
            <a:extLst>
              <a:ext uri="{FF2B5EF4-FFF2-40B4-BE49-F238E27FC236}">
                <a16:creationId xmlns:a16="http://schemas.microsoft.com/office/drawing/2014/main" id="{910D7D63-4891-3632-496F-9792A4A54C63}"/>
              </a:ext>
            </a:extLst>
          </p:cNvPr>
          <p:cNvSpPr txBox="1"/>
          <p:nvPr/>
        </p:nvSpPr>
        <p:spPr>
          <a:xfrm>
            <a:off x="4772966" y="1406768"/>
            <a:ext cx="6943411" cy="1477328"/>
          </a:xfrm>
          <a:prstGeom prst="rect">
            <a:avLst/>
          </a:prstGeom>
          <a:noFill/>
        </p:spPr>
        <p:txBody>
          <a:bodyPr wrap="square" rtlCol="0">
            <a:spAutoFit/>
          </a:bodyPr>
          <a:lstStyle/>
          <a:p>
            <a:pPr lvl="1">
              <a:lnSpc>
                <a:spcPct val="100000"/>
              </a:lnSpc>
              <a:spcBef>
                <a:spcPts val="1400"/>
              </a:spcBef>
            </a:pPr>
            <a:r>
              <a:rPr lang="en-US" dirty="0">
                <a:solidFill>
                  <a:schemeClr val="accent3">
                    <a:lumMod val="25000"/>
                  </a:schemeClr>
                </a:solidFill>
                <a:latin typeface="Abadi"/>
              </a:rPr>
              <a:t>B</a:t>
            </a:r>
            <a:r>
              <a:rPr lang="en-US" sz="1800" dirty="0">
                <a:solidFill>
                  <a:schemeClr val="accent3">
                    <a:lumMod val="25000"/>
                  </a:schemeClr>
                </a:solidFill>
                <a:latin typeface="Abadi"/>
              </a:rPr>
              <a:t>y keeping the launch site near the coast, it ensures any nothing falls on people or property. The median distance from railways, cities, and highways allows it to be close enough to receive supplies and materials while also being far enough to keep unauthorized people away and stay safe.</a:t>
            </a:r>
          </a:p>
        </p:txBody>
      </p:sp>
    </p:spTree>
    <p:extLst>
      <p:ext uri="{BB962C8B-B14F-4D97-AF65-F5344CB8AC3E}">
        <p14:creationId xmlns:p14="http://schemas.microsoft.com/office/powerpoint/2010/main" val="98167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45195" y="1318509"/>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080E958A-422F-4586-DABD-C55D1C621EF0}"/>
              </a:ext>
            </a:extLst>
          </p:cNvPr>
          <p:cNvSpPr txBox="1">
            <a:spLocks/>
          </p:cNvSpPr>
          <p:nvPr/>
        </p:nvSpPr>
        <p:spPr>
          <a:xfrm>
            <a:off x="6705827" y="867345"/>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Summary of all results</a:t>
            </a:r>
          </a:p>
        </p:txBody>
      </p:sp>
      <p:sp>
        <p:nvSpPr>
          <p:cNvPr id="7" name="Rectangle 2">
            <a:extLst>
              <a:ext uri="{FF2B5EF4-FFF2-40B4-BE49-F238E27FC236}">
                <a16:creationId xmlns:a16="http://schemas.microsoft.com/office/drawing/2014/main" id="{B3513064-28EA-AD73-69D3-7C553F7F6FB9}"/>
              </a:ext>
            </a:extLst>
          </p:cNvPr>
          <p:cNvSpPr>
            <a:spLocks noChangeArrowheads="1"/>
          </p:cNvSpPr>
          <p:nvPr/>
        </p:nvSpPr>
        <p:spPr bwMode="auto">
          <a:xfrm>
            <a:off x="492467" y="1629902"/>
            <a:ext cx="4469258"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Collect</a:t>
            </a:r>
            <a:r>
              <a:rPr kumimoji="0" lang="en-US" altLang="en-US" sz="1600" b="0" i="0" u="none" strike="noStrike" cap="none" normalizeH="0" baseline="0" dirty="0">
                <a:ln>
                  <a:noFill/>
                </a:ln>
                <a:solidFill>
                  <a:schemeClr val="tx1"/>
                </a:solidFill>
                <a:effectLst/>
                <a:latin typeface="Arial" panose="020B0604020202020204" pitchFamily="34" charset="0"/>
              </a:rPr>
              <a:t> data using SpaceX REST API and web scraping techniques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Wrangle</a:t>
            </a:r>
            <a:r>
              <a:rPr kumimoji="0" lang="en-US" altLang="en-US" sz="1600" b="0" i="0" u="none" strike="noStrike" cap="none" normalizeH="0" baseline="0" dirty="0">
                <a:ln>
                  <a:noFill/>
                </a:ln>
                <a:solidFill>
                  <a:schemeClr val="tx1"/>
                </a:solidFill>
                <a:effectLst/>
                <a:latin typeface="Arial" panose="020B0604020202020204" pitchFamily="34" charset="0"/>
              </a:rPr>
              <a:t> data to create success/fail outcome variable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Explore</a:t>
            </a:r>
            <a:r>
              <a:rPr kumimoji="0" lang="en-US" altLang="en-US" sz="1600" b="0" i="0" u="none" strike="noStrike" cap="none" normalizeH="0" baseline="0" dirty="0">
                <a:ln>
                  <a:noFill/>
                </a:ln>
                <a:solidFill>
                  <a:schemeClr val="tx1"/>
                </a:solidFill>
                <a:effectLst/>
                <a:latin typeface="Arial" panose="020B0604020202020204" pitchFamily="34" charset="0"/>
              </a:rPr>
              <a:t> data with data visualization techniques, considering the following factors: payload, launch site, flight number and yearly trend\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Analyze</a:t>
            </a:r>
            <a:r>
              <a:rPr kumimoji="0" lang="en-US" altLang="en-US" sz="1600" b="0" i="0" u="none" strike="noStrike" cap="none" normalizeH="0" baseline="0" dirty="0">
                <a:ln>
                  <a:noFill/>
                </a:ln>
                <a:solidFill>
                  <a:schemeClr val="tx1"/>
                </a:solidFill>
                <a:effectLst/>
                <a:latin typeface="Arial" panose="020B0604020202020204" pitchFamily="34" charset="0"/>
              </a:rPr>
              <a:t> the data with SQL, calculating the following statistics: total payload, payload range for successful launches, and total # of successful and failed outcomes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Explore</a:t>
            </a:r>
            <a:r>
              <a:rPr kumimoji="0" lang="en-US" altLang="en-US" sz="1600" b="0" i="0" u="none" strike="noStrike" cap="none" normalizeH="0" baseline="0" dirty="0">
                <a:ln>
                  <a:noFill/>
                </a:ln>
                <a:solidFill>
                  <a:schemeClr val="tx1"/>
                </a:solidFill>
                <a:effectLst/>
                <a:latin typeface="Arial" panose="020B0604020202020204" pitchFamily="34" charset="0"/>
              </a:rPr>
              <a:t> launch site success rates and proximity to geographical markers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Visualize</a:t>
            </a:r>
            <a:r>
              <a:rPr kumimoji="0" lang="en-US" altLang="en-US" sz="1600" b="0" i="0" u="none" strike="noStrike" cap="none" normalizeH="0" baseline="0" dirty="0">
                <a:ln>
                  <a:noFill/>
                </a:ln>
                <a:solidFill>
                  <a:schemeClr val="tx1"/>
                </a:solidFill>
                <a:effectLst/>
                <a:latin typeface="Arial" panose="020B0604020202020204" pitchFamily="34" charset="0"/>
              </a:rPr>
              <a:t> the launch sites with the most success and successful payload ranges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Build Models</a:t>
            </a:r>
            <a:r>
              <a:rPr kumimoji="0" lang="en-US" altLang="en-US" sz="1600" b="0" i="0" u="none" strike="noStrike" cap="none" normalizeH="0" baseline="0" dirty="0">
                <a:ln>
                  <a:noFill/>
                </a:ln>
                <a:solidFill>
                  <a:schemeClr val="tx1"/>
                </a:solidFill>
                <a:effectLst/>
                <a:latin typeface="Arial" panose="020B0604020202020204" pitchFamily="34" charset="0"/>
              </a:rPr>
              <a:t> to predict landing outcomes using logistic regression, support vector machine (SVM), decision tree and K-nearest neighbor (KNN) </a:t>
            </a:r>
          </a:p>
        </p:txBody>
      </p:sp>
      <p:sp>
        <p:nvSpPr>
          <p:cNvPr id="13" name="TextBox 12">
            <a:extLst>
              <a:ext uri="{FF2B5EF4-FFF2-40B4-BE49-F238E27FC236}">
                <a16:creationId xmlns:a16="http://schemas.microsoft.com/office/drawing/2014/main" id="{4256EA3C-FCD1-2DCC-81FD-7E03E38070BB}"/>
              </a:ext>
            </a:extLst>
          </p:cNvPr>
          <p:cNvSpPr txBox="1"/>
          <p:nvPr/>
        </p:nvSpPr>
        <p:spPr>
          <a:xfrm>
            <a:off x="5858675" y="1834724"/>
            <a:ext cx="6097712" cy="329320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Exploratory Data Analysis: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Launch success has improved over time</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KSC LC-39A has the highest success rate among landing sites</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Orbits ES-L1, GEO, HEO, and SSO have a 100% success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Visualization/Analytics: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Most launch sites are near the equator, and all are close to the coast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Predictive Analytics: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All models performed similarly on the test set. The decision tree model slightly outperformed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0"/>
            <a:ext cx="10222886" cy="1436675"/>
          </a:xfrm>
          <a:prstGeom prst="rect">
            <a:avLst/>
          </a:prstGeom>
        </p:spPr>
        <p:txBody>
          <a:bodyPr lIns="91440" tIns="45720" rIns="91440" bIns="45720" anchor="t">
            <a:normAutofit fontScale="92500"/>
          </a:bodyPr>
          <a:lstStyle/>
          <a:p>
            <a:pPr>
              <a:spcBef>
                <a:spcPts val="1400"/>
              </a:spcBef>
            </a:pPr>
            <a:r>
              <a:rPr lang="en-US" dirty="0">
                <a:solidFill>
                  <a:schemeClr val="accent3">
                    <a:lumMod val="25000"/>
                  </a:schemeClr>
                </a:solidFill>
              </a:rPr>
              <a:t>The launch sites are near the equator, this makes it easier to launch as the Earth’s rotation is greater and aids in launch the rocket. This helps cut costs by reducing the amount of fuel and boosters needed.</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a:t>
            </a:r>
          </a:p>
        </p:txBody>
      </p:sp>
      <p:pic>
        <p:nvPicPr>
          <p:cNvPr id="4" name="Picture 3">
            <a:extLst>
              <a:ext uri="{FF2B5EF4-FFF2-40B4-BE49-F238E27FC236}">
                <a16:creationId xmlns:a16="http://schemas.microsoft.com/office/drawing/2014/main" id="{01FF46A7-637D-26F4-3794-F98324B5F9B5}"/>
              </a:ext>
            </a:extLst>
          </p:cNvPr>
          <p:cNvPicPr>
            <a:picLocks noChangeAspect="1"/>
          </p:cNvPicPr>
          <p:nvPr/>
        </p:nvPicPr>
        <p:blipFill>
          <a:blip r:embed="rId3"/>
          <a:stretch>
            <a:fillRect/>
          </a:stretch>
        </p:blipFill>
        <p:spPr>
          <a:xfrm>
            <a:off x="1277559" y="2849505"/>
            <a:ext cx="8583223" cy="383911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9575" y="1396024"/>
            <a:ext cx="9619985" cy="15688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rate between the launch sites</a:t>
            </a:r>
          </a:p>
          <a:p>
            <a:pPr>
              <a:lnSpc>
                <a:spcPct val="100000"/>
              </a:lnSpc>
              <a:spcBef>
                <a:spcPts val="1400"/>
              </a:spcBef>
            </a:pPr>
            <a:r>
              <a:rPr lang="en-US" sz="2200" dirty="0">
                <a:solidFill>
                  <a:schemeClr val="accent3">
                    <a:lumMod val="25000"/>
                  </a:schemeClr>
                </a:solidFill>
                <a:latin typeface="Abadi"/>
              </a:rPr>
              <a:t>CCAFS LC-40 has the lowest success rate between the launch sites</a:t>
            </a: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Rates</a:t>
            </a:r>
          </a:p>
        </p:txBody>
      </p:sp>
      <p:pic>
        <p:nvPicPr>
          <p:cNvPr id="4" name="Picture 3">
            <a:extLst>
              <a:ext uri="{FF2B5EF4-FFF2-40B4-BE49-F238E27FC236}">
                <a16:creationId xmlns:a16="http://schemas.microsoft.com/office/drawing/2014/main" id="{E967D5DF-D9F2-43CA-EA9A-5999324DAB5F}"/>
              </a:ext>
            </a:extLst>
          </p:cNvPr>
          <p:cNvPicPr>
            <a:picLocks noChangeAspect="1"/>
          </p:cNvPicPr>
          <p:nvPr/>
        </p:nvPicPr>
        <p:blipFill>
          <a:blip r:embed="rId3"/>
          <a:stretch>
            <a:fillRect/>
          </a:stretch>
        </p:blipFill>
        <p:spPr>
          <a:xfrm>
            <a:off x="1522202" y="2964889"/>
            <a:ext cx="8564170" cy="378195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80" y="1518877"/>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between 2,000 and 5,000 kg had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0 is unsuccessful, 1 is successful</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Success</a:t>
            </a:r>
          </a:p>
        </p:txBody>
      </p:sp>
      <p:pic>
        <p:nvPicPr>
          <p:cNvPr id="4" name="Picture 3">
            <a:extLst>
              <a:ext uri="{FF2B5EF4-FFF2-40B4-BE49-F238E27FC236}">
                <a16:creationId xmlns:a16="http://schemas.microsoft.com/office/drawing/2014/main" id="{7DBD332F-2AD1-1E21-C0E9-F11F524AC26A}"/>
              </a:ext>
            </a:extLst>
          </p:cNvPr>
          <p:cNvPicPr>
            <a:picLocks noChangeAspect="1"/>
          </p:cNvPicPr>
          <p:nvPr/>
        </p:nvPicPr>
        <p:blipFill>
          <a:blip r:embed="rId3"/>
          <a:stretch>
            <a:fillRect/>
          </a:stretch>
        </p:blipFill>
        <p:spPr>
          <a:xfrm>
            <a:off x="1142027" y="2374052"/>
            <a:ext cx="8516539" cy="349616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22653"/>
            <a:ext cx="10604723" cy="516233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the models performed similarly to each other, having the same scores and accuracy.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did a little better than the other models when looking at the .</a:t>
            </a:r>
            <a:r>
              <a:rPr lang="en-US" sz="2200" dirty="0" err="1">
                <a:solidFill>
                  <a:schemeClr val="accent3">
                    <a:lumMod val="25000"/>
                  </a:schemeClr>
                </a:solidFill>
                <a:latin typeface="Abadi" panose="020B0604020104020204" pitchFamily="34" charset="0"/>
              </a:rPr>
              <a:t>best_score</a:t>
            </a:r>
            <a:r>
              <a:rPr lang="en-US" sz="2200" dirty="0">
                <a:solidFill>
                  <a:schemeClr val="accent3">
                    <a:lumMod val="25000"/>
                  </a:schemeClr>
                </a:solidFill>
                <a:latin typeface="Abadi" panose="020B0604020104020204" pitchFamily="34" charset="0"/>
              </a:rPr>
              <a:t>_</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49B90C9-A356-9069-E1B8-B2A3AF8802F7}"/>
              </a:ext>
            </a:extLst>
          </p:cNvPr>
          <p:cNvPicPr>
            <a:picLocks noChangeAspect="1"/>
          </p:cNvPicPr>
          <p:nvPr/>
        </p:nvPicPr>
        <p:blipFill>
          <a:blip r:embed="rId3"/>
          <a:stretch>
            <a:fillRect/>
          </a:stretch>
        </p:blipFill>
        <p:spPr>
          <a:xfrm>
            <a:off x="909433" y="4521570"/>
            <a:ext cx="10768692" cy="482695"/>
          </a:xfrm>
          <a:prstGeom prst="rect">
            <a:avLst/>
          </a:prstGeom>
        </p:spPr>
      </p:pic>
      <p:pic>
        <p:nvPicPr>
          <p:cNvPr id="7" name="Picture 6">
            <a:extLst>
              <a:ext uri="{FF2B5EF4-FFF2-40B4-BE49-F238E27FC236}">
                <a16:creationId xmlns:a16="http://schemas.microsoft.com/office/drawing/2014/main" id="{B6C1BCDB-F9F9-3BCF-D230-4901244A5D9C}"/>
              </a:ext>
            </a:extLst>
          </p:cNvPr>
          <p:cNvPicPr>
            <a:picLocks noChangeAspect="1"/>
          </p:cNvPicPr>
          <p:nvPr/>
        </p:nvPicPr>
        <p:blipFill>
          <a:blip r:embed="rId4"/>
          <a:stretch>
            <a:fillRect/>
          </a:stretch>
        </p:blipFill>
        <p:spPr>
          <a:xfrm>
            <a:off x="2441474" y="1761892"/>
            <a:ext cx="4696480" cy="166710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66292" y="1426113"/>
            <a:ext cx="9854815" cy="47234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outputs</a:t>
            </a:r>
          </a:p>
          <a:p>
            <a:pPr lvl="1">
              <a:lnSpc>
                <a:spcPct val="100000"/>
              </a:lnSpc>
              <a:spcBef>
                <a:spcPts val="1400"/>
              </a:spcBef>
            </a:pPr>
            <a:r>
              <a:rPr lang="en-US" sz="1800" dirty="0">
                <a:solidFill>
                  <a:schemeClr val="accent3">
                    <a:lumMod val="25000"/>
                  </a:schemeClr>
                </a:solidFill>
                <a:latin typeface="Abadi" panose="020B0604020104020204" pitchFamily="34" charset="0"/>
              </a:rPr>
              <a:t>12 True positives</a:t>
            </a:r>
          </a:p>
          <a:p>
            <a:pPr lvl="1">
              <a:lnSpc>
                <a:spcPct val="100000"/>
              </a:lnSpc>
              <a:spcBef>
                <a:spcPts val="1400"/>
              </a:spcBef>
            </a:pPr>
            <a:r>
              <a:rPr lang="en-US" sz="1800" dirty="0">
                <a:solidFill>
                  <a:schemeClr val="accent3">
                    <a:lumMod val="25000"/>
                  </a:schemeClr>
                </a:solidFill>
                <a:latin typeface="Abadi" panose="020B0604020104020204" pitchFamily="34" charset="0"/>
              </a:rPr>
              <a:t>3 False positives</a:t>
            </a:r>
          </a:p>
          <a:p>
            <a:pPr lvl="1">
              <a:lnSpc>
                <a:spcPct val="100000"/>
              </a:lnSpc>
              <a:spcBef>
                <a:spcPts val="1400"/>
              </a:spcBef>
            </a:pPr>
            <a:r>
              <a:rPr lang="en-US" sz="1800" dirty="0">
                <a:solidFill>
                  <a:schemeClr val="accent3">
                    <a:lumMod val="25000"/>
                  </a:schemeClr>
                </a:solidFill>
                <a:latin typeface="Abadi" panose="020B0604020104020204" pitchFamily="34" charset="0"/>
              </a:rPr>
              <a:t>3 True negatives</a:t>
            </a:r>
          </a:p>
          <a:p>
            <a:pPr lvl="1">
              <a:lnSpc>
                <a:spcPct val="100000"/>
              </a:lnSpc>
              <a:spcBef>
                <a:spcPts val="1400"/>
              </a:spcBef>
            </a:pPr>
            <a:r>
              <a:rPr lang="en-US" sz="1800" dirty="0">
                <a:solidFill>
                  <a:schemeClr val="accent3">
                    <a:lumMod val="25000"/>
                  </a:schemeClr>
                </a:solidFill>
                <a:latin typeface="Abadi" panose="020B0604020104020204" pitchFamily="34" charset="0"/>
              </a:rPr>
              <a:t>0 false negatives</a:t>
            </a:r>
          </a:p>
          <a:p>
            <a:pPr>
              <a:lnSpc>
                <a:spcPct val="100000"/>
              </a:lnSpc>
              <a:spcBef>
                <a:spcPts val="1400"/>
              </a:spcBef>
            </a:pPr>
            <a:r>
              <a:rPr lang="en-US" sz="2200" dirty="0">
                <a:solidFill>
                  <a:schemeClr val="accent3">
                    <a:lumMod val="25000"/>
                  </a:schemeClr>
                </a:solidFill>
                <a:latin typeface="Abadi" panose="020B0604020104020204" pitchFamily="34" charset="0"/>
              </a:rPr>
              <a:t>Precision: .8</a:t>
            </a:r>
          </a:p>
          <a:p>
            <a:pPr>
              <a:lnSpc>
                <a:spcPct val="100000"/>
              </a:lnSpc>
              <a:spcBef>
                <a:spcPts val="1400"/>
              </a:spcBef>
            </a:pPr>
            <a:r>
              <a:rPr lang="en-US" sz="2200" dirty="0">
                <a:solidFill>
                  <a:schemeClr val="accent3">
                    <a:lumMod val="25000"/>
                  </a:schemeClr>
                </a:solidFill>
                <a:latin typeface="Abadi" panose="020B0604020104020204" pitchFamily="34" charset="0"/>
              </a:rPr>
              <a:t>Recall: 1</a:t>
            </a:r>
          </a:p>
          <a:p>
            <a:pPr>
              <a:lnSpc>
                <a:spcPct val="100000"/>
              </a:lnSpc>
              <a:spcBef>
                <a:spcPts val="1400"/>
              </a:spcBef>
            </a:pPr>
            <a:r>
              <a:rPr lang="en-US" sz="2200" dirty="0">
                <a:solidFill>
                  <a:schemeClr val="accent3">
                    <a:lumMod val="25000"/>
                  </a:schemeClr>
                </a:solidFill>
                <a:latin typeface="Abadi" panose="020B0604020104020204" pitchFamily="34" charset="0"/>
              </a:rPr>
              <a:t>F1 Score: .89</a:t>
            </a:r>
          </a:p>
          <a:p>
            <a:pPr>
              <a:lnSpc>
                <a:spcPct val="100000"/>
              </a:lnSpc>
              <a:spcBef>
                <a:spcPts val="1400"/>
              </a:spcBef>
            </a:pPr>
            <a:r>
              <a:rPr lang="en-US" sz="2200" dirty="0">
                <a:solidFill>
                  <a:schemeClr val="accent3">
                    <a:lumMod val="25000"/>
                  </a:schemeClr>
                </a:solidFill>
                <a:latin typeface="Abadi" panose="020B0604020104020204" pitchFamily="34" charset="0"/>
              </a:rPr>
              <a:t>Accuracy: .833</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0040914-6DD3-31A4-A779-7E904DC7C1CE}"/>
              </a:ext>
            </a:extLst>
          </p:cNvPr>
          <p:cNvPicPr>
            <a:picLocks noChangeAspect="1"/>
          </p:cNvPicPr>
          <p:nvPr/>
        </p:nvPicPr>
        <p:blipFill>
          <a:blip r:embed="rId3"/>
          <a:stretch>
            <a:fillRect/>
          </a:stretch>
        </p:blipFill>
        <p:spPr>
          <a:xfrm>
            <a:off x="7386762" y="3808753"/>
            <a:ext cx="3467584" cy="285789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77109"/>
            <a:ext cx="10403756" cy="495010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Trends: Launch success rates have generally improved over time, with KSC LC 39A and CCAFS SLC 40 showing the highest success rates, particularly for payloads in the range of up to 10,000 kg and above.</a:t>
            </a:r>
          </a:p>
          <a:p>
            <a:pPr>
              <a:lnSpc>
                <a:spcPct val="100000"/>
              </a:lnSpc>
              <a:spcBef>
                <a:spcPts val="1400"/>
              </a:spcBef>
            </a:pPr>
            <a:r>
              <a:rPr lang="en-US" sz="2200" dirty="0">
                <a:solidFill>
                  <a:schemeClr val="accent3">
                    <a:lumMod val="25000"/>
                  </a:schemeClr>
                </a:solidFill>
                <a:latin typeface="Abadi" panose="020B0604020104020204" pitchFamily="34" charset="0"/>
              </a:rPr>
              <a:t>Influence of Payload and Orbit: Heavier payloads, especially those above 6,000 kg, and orbits such as LEO (Low Earth Orbit) and GEO (Geostationary Earth Orbit) have a higher success rate. These orbits are more likely to be reached successfully when launched from CCAFS SLC 40 or KSC LC 39A.</a:t>
            </a:r>
          </a:p>
          <a:p>
            <a:pPr>
              <a:lnSpc>
                <a:spcPct val="100000"/>
              </a:lnSpc>
              <a:spcBef>
                <a:spcPts val="1400"/>
              </a:spcBef>
            </a:pPr>
            <a:r>
              <a:rPr lang="en-US" sz="2200" dirty="0">
                <a:solidFill>
                  <a:schemeClr val="accent3">
                    <a:lumMod val="25000"/>
                  </a:schemeClr>
                </a:solidFill>
                <a:latin typeface="Abadi" panose="020B0604020104020204" pitchFamily="34" charset="0"/>
              </a:rPr>
              <a:t>Predictive Model Performance: Among the models tested (logistic regression, SVM, decision tree, K-nearest neighbors), the decision tree model slightly outperformed the others in predicting landing success, with higher accuracy on the test set.</a:t>
            </a:r>
          </a:p>
          <a:p>
            <a:pPr>
              <a:lnSpc>
                <a:spcPct val="100000"/>
              </a:lnSpc>
              <a:spcBef>
                <a:spcPts val="1400"/>
              </a:spcBef>
            </a:pPr>
            <a:r>
              <a:rPr lang="en-US" sz="2200" dirty="0">
                <a:solidFill>
                  <a:schemeClr val="accent3">
                    <a:lumMod val="25000"/>
                  </a:schemeClr>
                </a:solidFill>
                <a:latin typeface="Abadi" panose="020B0604020104020204" pitchFamily="34" charset="0"/>
              </a:rPr>
              <a:t>Geographic Considerations: Launch sites near the equator, such as CCAFS SLC 40 and KSC LC 39A, benefit from additional rotational velocity, aiding in fuel efficiency and reducing costs. This proximity to the equator and coastlines contributes to higher launch success and safety.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315092" y="1431098"/>
            <a:ext cx="10043090" cy="4259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400" b="1" dirty="0">
                <a:solidFill>
                  <a:schemeClr val="accent3">
                    <a:lumMod val="25000"/>
                  </a:schemeClr>
                </a:solidFill>
                <a:latin typeface="Abadi" panose="020B0604020104020204" pitchFamily="34" charset="0"/>
              </a:rPr>
              <a:t>Background</a:t>
            </a:r>
          </a:p>
          <a:p>
            <a:pPr marL="0" indent="0">
              <a:spcBef>
                <a:spcPts val="1400"/>
              </a:spcBef>
              <a:buNone/>
            </a:pPr>
            <a:r>
              <a:rPr lang="en-US" sz="1800" dirty="0">
                <a:solidFill>
                  <a:schemeClr val="accent3">
                    <a:lumMod val="25000"/>
                  </a:schemeClr>
                </a:solidFill>
                <a:latin typeface="Abadi" panose="020B0604020104020204" pitchFamily="34" charset="0"/>
              </a:rPr>
              <a:t>SpaceX, a thriving company in the space industry is looking to lower the costs of rockets by making them reusable. They developed the Falcon 9, a rocket that has a reusable first stage. This lowers the cost per launch from ~$165 million to ~$62 million! We are trying to understand the factors that lead to a successful landing and reuse of the rocket’s first stage to minimize costs. By examining launch data and using machine learning, we can give SpaceX clear insights on key predictors of a successful launch.</a:t>
            </a:r>
          </a:p>
          <a:p>
            <a:pPr marL="0" indent="0">
              <a:spcBef>
                <a:spcPts val="1400"/>
              </a:spcBef>
              <a:buNone/>
            </a:pPr>
            <a:endParaRPr lang="en-US" sz="1800" dirty="0">
              <a:solidFill>
                <a:schemeClr val="accent3">
                  <a:lumMod val="25000"/>
                </a:schemeClr>
              </a:solidFill>
              <a:latin typeface="Abadi" panose="020B0604020104020204" pitchFamily="34" charset="0"/>
            </a:endParaRPr>
          </a:p>
          <a:p>
            <a:pPr marL="0" indent="0" algn="ctr">
              <a:spcBef>
                <a:spcPts val="1400"/>
              </a:spcBef>
              <a:buNone/>
            </a:pPr>
            <a:r>
              <a:rPr lang="en-US" sz="2000" b="1" dirty="0">
                <a:solidFill>
                  <a:schemeClr val="accent3">
                    <a:lumMod val="25000"/>
                  </a:schemeClr>
                </a:solidFill>
                <a:latin typeface="Abadi" panose="020B0604020104020204" pitchFamily="34" charset="0"/>
              </a:rPr>
              <a:t>Explore</a:t>
            </a:r>
          </a:p>
          <a:p>
            <a:pPr>
              <a:spcBef>
                <a:spcPts val="1400"/>
              </a:spcBef>
            </a:pPr>
            <a:r>
              <a:rPr lang="en-US" sz="1800" dirty="0">
                <a:solidFill>
                  <a:schemeClr val="accent3">
                    <a:lumMod val="25000"/>
                  </a:schemeClr>
                </a:solidFill>
                <a:latin typeface="Abadi" panose="020B0604020104020204" pitchFamily="34" charset="0"/>
              </a:rPr>
              <a:t>How factors like payload mass, launch site and more affect the success rate of first stage landing</a:t>
            </a:r>
          </a:p>
          <a:p>
            <a:pPr>
              <a:spcBef>
                <a:spcPts val="1400"/>
              </a:spcBef>
            </a:pPr>
            <a:r>
              <a:rPr lang="en-US" sz="1800" dirty="0">
                <a:solidFill>
                  <a:schemeClr val="accent3">
                    <a:lumMod val="25000"/>
                  </a:schemeClr>
                </a:solidFill>
                <a:latin typeface="Abadi" panose="020B0604020104020204" pitchFamily="34" charset="0"/>
              </a:rPr>
              <a:t>Rate of successful landings over time</a:t>
            </a:r>
          </a:p>
          <a:p>
            <a:pPr>
              <a:spcBef>
                <a:spcPts val="1400"/>
              </a:spcBef>
            </a:pPr>
            <a:r>
              <a:rPr lang="en-US" sz="1800" dirty="0">
                <a:solidFill>
                  <a:schemeClr val="accent3">
                    <a:lumMod val="25000"/>
                  </a:schemeClr>
                </a:solidFill>
                <a:latin typeface="Abadi" panose="020B0604020104020204" pitchFamily="34" charset="0"/>
              </a:rPr>
              <a:t>Identify a predictive model for landing success.</a:t>
            </a:r>
          </a:p>
          <a:p>
            <a:pPr marL="0" indent="0" algn="ctr">
              <a:spcBef>
                <a:spcPts val="1400"/>
              </a:spcBef>
              <a:buNone/>
            </a:pPr>
            <a:endParaRPr lang="en-US" sz="2000" b="1" dirty="0">
              <a:solidFill>
                <a:schemeClr val="accent3">
                  <a:lumMod val="25000"/>
                </a:schemeClr>
              </a:solidFill>
              <a:latin typeface="Abadi" panose="020B0604020104020204" pitchFamily="34" charset="0"/>
            </a:endParaRPr>
          </a:p>
          <a:p>
            <a:pPr marL="0" indent="0" algn="ctr">
              <a:spcBef>
                <a:spcPts val="1400"/>
              </a:spcBef>
              <a:buNone/>
            </a:pPr>
            <a:endParaRPr lang="en-US" sz="2000" b="1" dirty="0">
              <a:solidFill>
                <a:schemeClr val="accent3">
                  <a:lumMod val="25000"/>
                </a:schemeClr>
              </a:solidFill>
              <a:latin typeface="Abadi" panose="020B0604020104020204" pitchFamily="34" charset="0"/>
            </a:endParaRPr>
          </a:p>
          <a:p>
            <a:pPr marL="0" indent="0" algn="ctr">
              <a:spcBef>
                <a:spcPts val="1400"/>
              </a:spcBef>
              <a:buNone/>
            </a:pP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8026"/>
            <a:ext cx="10515600" cy="4351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API</a:t>
            </a:r>
            <a:r>
              <a:rPr kumimoji="0" lang="en-US" altLang="en-US" sz="2400" b="0" i="0" u="none" strike="noStrike" cap="none" normalizeH="0" baseline="0" dirty="0">
                <a:ln>
                  <a:noFill/>
                </a:ln>
                <a:solidFill>
                  <a:schemeClr val="tx1"/>
                </a:solidFill>
                <a:effectLst/>
                <a:latin typeface="Arial" panose="020B0604020202020204" pitchFamily="34" charset="0"/>
              </a:rPr>
              <a:t>: Retrieved rocket launch data from SpaceX API, decoded JSON response, and converted to a </a:t>
            </a:r>
            <a:r>
              <a:rPr kumimoji="0" lang="en-US" altLang="en-US" sz="2400" b="0" i="0" u="none" strike="noStrike" cap="none" normalizeH="0" baseline="0" dirty="0" err="1">
                <a:ln>
                  <a:noFill/>
                </a:ln>
                <a:solidFill>
                  <a:schemeClr val="tx1"/>
                </a:solidFill>
                <a:effectLst/>
                <a:latin typeface="Arial" panose="020B0604020202020204" pitchFamily="34" charset="0"/>
              </a:rPr>
              <a:t>DataFrame</a:t>
            </a:r>
            <a:r>
              <a:rPr kumimoji="0" lang="en-US" altLang="en-US" sz="2400" b="0" i="0" u="none" strike="noStrike" cap="none" normalizeH="0" baseline="0" dirty="0">
                <a:ln>
                  <a:noFill/>
                </a:ln>
                <a:solidFill>
                  <a:schemeClr val="tx1"/>
                </a:solidFill>
                <a:effectLst/>
                <a:latin typeface="Arial" panose="020B0604020202020204" pitchFamily="34" charset="0"/>
              </a:rPr>
              <a:t>. Filtered data for Falcon 9 launches, handled missing payload values, and exported to a CSV file.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Arial" panose="020B0604020202020204" pitchFamily="34" charset="0"/>
              </a:rPr>
              <a:t>extract data, created a </a:t>
            </a:r>
            <a:r>
              <a:rPr kumimoji="0" lang="en-US" altLang="en-US" sz="2400" b="0" i="0" u="none" strike="noStrike" cap="none" normalizeH="0" baseline="0" dirty="0" err="1">
                <a:ln>
                  <a:noFill/>
                </a:ln>
                <a:solidFill>
                  <a:schemeClr val="tx1"/>
                </a:solidFill>
                <a:effectLst/>
                <a:latin typeface="Arial" panose="020B0604020202020204" pitchFamily="34" charset="0"/>
              </a:rPr>
              <a:t>DataFrame</a:t>
            </a:r>
            <a:r>
              <a:rPr kumimoji="0" lang="en-US" altLang="en-US" sz="2400" b="0" i="0" u="none" strike="noStrike" cap="none" normalizeH="0" baseline="0" dirty="0">
                <a:ln>
                  <a:noFill/>
                </a:ln>
                <a:solidFill>
                  <a:schemeClr val="tx1"/>
                </a:solidFill>
                <a:effectLst/>
                <a:latin typeface="Arial" panose="020B0604020202020204" pitchFamily="34" charset="0"/>
              </a:rPr>
              <a:t>, and exported it to a CSV file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b="1" dirty="0">
                <a:latin typeface="Arial" panose="020B0604020202020204" pitchFamily="34" charset="0"/>
              </a:rPr>
              <a:t>Web Scraping</a:t>
            </a:r>
            <a:r>
              <a:rPr lang="en-US" altLang="en-US" sz="2400" dirty="0">
                <a:latin typeface="Arial" panose="020B0604020202020204" pitchFamily="34" charset="0"/>
              </a:rPr>
              <a:t>: Collected Falcon 9 launch data from Wikipedia using </a:t>
            </a:r>
            <a:r>
              <a:rPr lang="en-US" altLang="en-US" sz="2400" dirty="0" err="1">
                <a:latin typeface="Arial" panose="020B0604020202020204" pitchFamily="34" charset="0"/>
              </a:rPr>
              <a:t>BeautifulSoup</a:t>
            </a:r>
            <a:r>
              <a:rPr lang="en-US" altLang="en-US" sz="2400" dirty="0">
                <a:latin typeface="Arial" panose="020B0604020202020204" pitchFamily="34" charset="0"/>
              </a:rPr>
              <a:t>. Parsed HTML tables to </a:t>
            </a: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4271"/>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Missing Data Handling: Replaced missing values in the Payload Mass column using the mean, ensuring consistent data for analysis.</a:t>
            </a:r>
          </a:p>
          <a:p>
            <a:r>
              <a:rPr lang="en-US" sz="2200" dirty="0">
                <a:solidFill>
                  <a:schemeClr val="accent3">
                    <a:lumMod val="25000"/>
                  </a:schemeClr>
                </a:solidFill>
                <a:latin typeface="Abadi" panose="020B0604020104020204" pitchFamily="34" charset="0"/>
              </a:rPr>
              <a:t>Filtering: Focused on Falcon 9 launches by filtering the dataset to only include relevant launch records.</a:t>
            </a:r>
          </a:p>
          <a:p>
            <a:r>
              <a:rPr lang="en-US" sz="2200" dirty="0">
                <a:solidFill>
                  <a:schemeClr val="accent3">
                    <a:lumMod val="25000"/>
                  </a:schemeClr>
                </a:solidFill>
                <a:latin typeface="Abadi" panose="020B0604020104020204" pitchFamily="34" charset="0"/>
              </a:rPr>
              <a:t>Data Structuring: Created new columns and transformed data as needed for analysis and visualization.</a:t>
            </a:r>
          </a:p>
          <a:p>
            <a:r>
              <a:rPr lang="en-US" sz="2200" dirty="0">
                <a:solidFill>
                  <a:schemeClr val="accent3">
                    <a:lumMod val="25000"/>
                  </a:schemeClr>
                </a:solidFill>
                <a:latin typeface="Abadi" panose="020B0604020104020204" pitchFamily="34" charset="0"/>
              </a:rPr>
              <a:t>Data Cleaning: Removed irrelevant columns and formatted data for uniformity.</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Analysis: Used visualization techniques to understand launch success trends, payload ranges, and orbit patterns</a:t>
            </a:r>
          </a:p>
          <a:p>
            <a:pPr>
              <a:lnSpc>
                <a:spcPct val="100000"/>
              </a:lnSpc>
              <a:spcBef>
                <a:spcPts val="1400"/>
              </a:spcBef>
            </a:pPr>
            <a:r>
              <a:rPr lang="en-US" sz="2200" dirty="0">
                <a:solidFill>
                  <a:schemeClr val="accent3">
                    <a:lumMod val="25000"/>
                  </a:schemeClr>
                </a:solidFill>
                <a:latin typeface="Abadi"/>
              </a:rPr>
              <a:t>.Charts Used: Scatter plots, bar charts, and line graphs to illustrate launch trends over time and between categories.</a:t>
            </a:r>
          </a:p>
          <a:p>
            <a:pPr>
              <a:lnSpc>
                <a:spcPct val="100000"/>
              </a:lnSpc>
              <a:spcBef>
                <a:spcPts val="1400"/>
              </a:spcBef>
            </a:pPr>
            <a:r>
              <a:rPr lang="en-US" sz="2200" dirty="0">
                <a:solidFill>
                  <a:schemeClr val="accent3">
                    <a:lumMod val="25000"/>
                  </a:schemeClr>
                </a:solidFill>
                <a:latin typeface="Abadi"/>
              </a:rPr>
              <a:t>Purpose: To identify initial insights and patterns in launch success and failures.</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223</TotalTime>
  <Words>1719</Words>
  <Application>Microsoft Office PowerPoint</Application>
  <PresentationFormat>Widescreen</PresentationFormat>
  <Paragraphs>219</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Zach gebreab</cp:lastModifiedBy>
  <cp:revision>202</cp:revision>
  <dcterms:created xsi:type="dcterms:W3CDTF">2021-04-29T18:58:34Z</dcterms:created>
  <dcterms:modified xsi:type="dcterms:W3CDTF">2024-11-11T18:38:45Z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